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League Spartan" charset="1" panose="00000800000000000000"/>
      <p:regular r:id="rId12"/>
    </p:embeddedFont>
    <p:embeddedFont>
      <p:font typeface="Times Neue Roman" charset="1" panose="00000500000000000000"/>
      <p:regular r:id="rId13"/>
    </p:embeddedFont>
    <p:embeddedFont>
      <p:font typeface="Times Neue Roman Bold" charset="1" panose="00000800000000000000"/>
      <p:regular r:id="rId14"/>
    </p:embeddedFont>
    <p:embeddedFont>
      <p:font typeface="Times Neue Roman Italics" charset="1" panose="00000500000000000000"/>
      <p:regular r:id="rId15"/>
    </p:embeddedFont>
    <p:embeddedFont>
      <p:font typeface="Times Neue Roman Bold Italics" charset="1" panose="00000800000000000000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uce SemiBold" charset="1" panose="00000700000000000000"/>
      <p:regular r:id="rId21"/>
    </p:embeddedFont>
    <p:embeddedFont>
      <p:font typeface="Open Sauce SemiBold Bold" charset="1" panose="00000A00000000000000"/>
      <p:regular r:id="rId22"/>
    </p:embeddedFont>
    <p:embeddedFont>
      <p:font typeface="Open Sauce SemiBold Italics" charset="1" panose="00000700000000000000"/>
      <p:regular r:id="rId23"/>
    </p:embeddedFont>
    <p:embeddedFont>
      <p:font typeface="Open Sauce SemiBold Bold Italics" charset="1" panose="00000A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8528" y="1810674"/>
            <a:ext cx="1270944" cy="6046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4856034" y="-1422191"/>
            <a:ext cx="4806532" cy="4806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-1062719" y="-1422191"/>
            <a:ext cx="4806532" cy="4806532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8187890">
            <a:off x="15560506" y="8043695"/>
            <a:ext cx="3397588" cy="3402216"/>
            <a:chOff x="0" y="0"/>
            <a:chExt cx="2354580" cy="235778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name="Group 7" id="7"/>
          <p:cNvGrpSpPr/>
          <p:nvPr/>
        </p:nvGrpSpPr>
        <p:grpSpPr>
          <a:xfrm rot="-8100000">
            <a:off x="-670094" y="8043695"/>
            <a:ext cx="3397588" cy="3402216"/>
            <a:chOff x="0" y="0"/>
            <a:chExt cx="2354580" cy="235778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r="r" b="b" t="t" l="l"/>
              <a:pathLst>
                <a:path h="2357788" w="2353310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82472">
            <a:off x="7894193" y="9248903"/>
            <a:ext cx="2499614" cy="236526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96931" y="4407207"/>
            <a:ext cx="2437479" cy="232225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93061" y="4407207"/>
            <a:ext cx="2437479" cy="2322253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>
            <a:off x="5603686" y="7809483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1804808" y="7809483"/>
            <a:ext cx="87950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6188225" y="7671525"/>
            <a:ext cx="294966" cy="29496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882619" y="7690575"/>
            <a:ext cx="10738877" cy="252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3000">
                <a:solidFill>
                  <a:srgbClr val="FCBF01"/>
                </a:solidFill>
                <a:latin typeface="League Spartan"/>
              </a:rPr>
              <a:t>TEAM - 20 </a:t>
            </a:r>
          </a:p>
          <a:p>
            <a:pPr algn="ctr">
              <a:lnSpc>
                <a:spcPts val="3360"/>
              </a:lnSpc>
            </a:pPr>
          </a:p>
          <a:p>
            <a:pPr>
              <a:lnSpc>
                <a:spcPts val="3360"/>
              </a:lnSpc>
            </a:pPr>
            <a:r>
              <a:rPr lang="en-US" sz="3000">
                <a:solidFill>
                  <a:srgbClr val="FCBF01"/>
                </a:solidFill>
                <a:latin typeface="League Spartan"/>
              </a:rPr>
              <a:t>BL.EN.U4AIE20031  -                  KUNISETTY JASWANTH</a:t>
            </a:r>
          </a:p>
          <a:p>
            <a:pPr>
              <a:lnSpc>
                <a:spcPts val="3360"/>
              </a:lnSpc>
            </a:pPr>
            <a:r>
              <a:rPr lang="en-US" sz="3000">
                <a:solidFill>
                  <a:srgbClr val="FCBF01"/>
                </a:solidFill>
                <a:latin typeface="League Spartan"/>
              </a:rPr>
              <a:t>BL.EN.U4AIE20051  -         PRANAV RAMACHANDRULA</a:t>
            </a:r>
          </a:p>
          <a:p>
            <a:pPr>
              <a:lnSpc>
                <a:spcPts val="3360"/>
              </a:lnSpc>
            </a:pPr>
            <a:r>
              <a:rPr lang="en-US" sz="3000">
                <a:solidFill>
                  <a:srgbClr val="FCBF01"/>
                </a:solidFill>
                <a:latin typeface="League Spartan"/>
              </a:rPr>
              <a:t>BL.EN.U4AIE20055 -                                              S SRUTHI</a:t>
            </a:r>
          </a:p>
          <a:p>
            <a:pPr>
              <a:lnSpc>
                <a:spcPts val="33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737702" y="3216817"/>
            <a:ext cx="8812595" cy="3512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8232">
                <a:solidFill>
                  <a:srgbClr val="FDFDFD"/>
                </a:solidFill>
                <a:latin typeface="Open Sans"/>
              </a:rPr>
              <a:t>FINITE AUTOMATA PLAYGROUND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781150" y="7671525"/>
            <a:ext cx="294966" cy="29496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7599101"/>
            <a:chOff x="0" y="0"/>
            <a:chExt cx="19872376" cy="930416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r="r" b="b" t="t" l="l"/>
              <a:pathLst>
                <a:path h="9304166" w="1987237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416412" y="4540210"/>
            <a:ext cx="11607015" cy="131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spc="438">
                <a:solidFill>
                  <a:srgbClr val="FFFFFF"/>
                </a:solidFill>
                <a:latin typeface="Open Sauce SemiBold Bold"/>
              </a:rPr>
              <a:t>THANK YOU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0632" y="1828800"/>
            <a:ext cx="1286735" cy="3216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00632" y="7315200"/>
            <a:ext cx="1286735" cy="32168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7064230" y="0"/>
            <a:ext cx="5748772" cy="10287000"/>
            <a:chOff x="0" y="0"/>
            <a:chExt cx="1069556" cy="19138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69556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4370711" y="0"/>
            <a:ext cx="5748772" cy="10287000"/>
            <a:chOff x="0" y="0"/>
            <a:chExt cx="1069556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69556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269259"/>
            <a:ext cx="1286735" cy="3216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542121">
            <a:off x="8470669" y="-1928592"/>
            <a:ext cx="4190985" cy="396572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985976" y="1028700"/>
            <a:ext cx="17526000" cy="1752600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0807" y="1420255"/>
            <a:ext cx="9180166" cy="918016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395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800443" y="518492"/>
            <a:ext cx="6411721" cy="164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69"/>
              </a:lnSpc>
            </a:pPr>
            <a:r>
              <a:rPr lang="en-US" sz="9621">
                <a:solidFill>
                  <a:srgbClr val="FFFFFF"/>
                </a:solidFill>
                <a:latin typeface="Open Sauce SemiBold"/>
              </a:rPr>
              <a:t>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9132" y="3143962"/>
            <a:ext cx="4437063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AFAFA"/>
                </a:solidFill>
                <a:latin typeface="Abril Fatface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8169" y="2723593"/>
            <a:ext cx="201445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AFAFA"/>
                </a:solidFill>
                <a:latin typeface="Abril Fatface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49132" y="5062283"/>
            <a:ext cx="6974499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AFAFA"/>
                </a:solidFill>
                <a:latin typeface="Abril Fatface"/>
              </a:rPr>
              <a:t>Implementation using jflap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694" y="4641914"/>
            <a:ext cx="226143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AFAFA"/>
                </a:solidFill>
                <a:latin typeface="Abril Fatface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37819" y="6785130"/>
            <a:ext cx="7428343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AFAFA"/>
                </a:solidFill>
                <a:latin typeface="Abril Fatface Bold"/>
              </a:rPr>
              <a:t>GUI using pyform language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7694" y="6364761"/>
            <a:ext cx="2251913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AFAFA"/>
                </a:solidFill>
                <a:latin typeface="Abril Fatface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37819" y="8503441"/>
            <a:ext cx="3042202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FAFAFA"/>
                </a:solidFill>
                <a:latin typeface="Abril Fatface"/>
              </a:rPr>
              <a:t>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7694" y="8093704"/>
            <a:ext cx="235012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AFAFA"/>
                </a:solidFill>
                <a:latin typeface="Abril Fatface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09392" y="0"/>
            <a:ext cx="5748772" cy="10287000"/>
            <a:chOff x="0" y="0"/>
            <a:chExt cx="1069556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69556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15185" y="3099605"/>
            <a:ext cx="10468785" cy="486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5"/>
              </a:lnSpc>
            </a:pPr>
            <a:r>
              <a:rPr lang="en-US" sz="3453">
                <a:solidFill>
                  <a:srgbClr val="FDFDFD"/>
                </a:solidFill>
                <a:latin typeface="Times Neue Roman Bold"/>
              </a:rPr>
              <a:t>Using jflap: </a:t>
            </a:r>
          </a:p>
          <a:p>
            <a:pPr>
              <a:lnSpc>
                <a:spcPts val="5525"/>
              </a:lnSpc>
            </a:pPr>
          </a:p>
          <a:p>
            <a:pPr>
              <a:lnSpc>
                <a:spcPts val="5525"/>
              </a:lnSpc>
            </a:pPr>
            <a:r>
              <a:rPr lang="en-US" sz="3453">
                <a:solidFill>
                  <a:srgbClr val="FDFDFD"/>
                </a:solidFill>
                <a:latin typeface="Times Neue Roman Bold"/>
              </a:rPr>
              <a:t>Creating a model for snake and ladders using jflap which defines the person who reaches 100 states with minimum transitions as winner</a:t>
            </a:r>
          </a:p>
          <a:p>
            <a:pPr>
              <a:lnSpc>
                <a:spcPts val="5525"/>
              </a:lnSpc>
            </a:pPr>
          </a:p>
          <a:p>
            <a:pPr>
              <a:lnSpc>
                <a:spcPts val="5525"/>
              </a:lnSpc>
            </a:pPr>
            <a:r>
              <a:rPr lang="en-US" sz="3453">
                <a:solidFill>
                  <a:srgbClr val="FDFDFD"/>
                </a:solidFill>
                <a:latin typeface="Times Neue Roman Bold"/>
              </a:rPr>
              <a:t>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286735" cy="3216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3590653" y="3982374"/>
            <a:ext cx="2437479" cy="23222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126788" y="3232955"/>
            <a:ext cx="6716860" cy="671686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26788" y="3082683"/>
            <a:ext cx="6867132" cy="686713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794835"/>
            <a:ext cx="14016483" cy="847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4"/>
              </a:lnSpc>
            </a:pPr>
            <a:r>
              <a:rPr lang="en-US" sz="6384">
                <a:solidFill>
                  <a:srgbClr val="FCBF01"/>
                </a:solidFill>
                <a:latin typeface="League Spartan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73401" y="0"/>
            <a:ext cx="5748772" cy="10287000"/>
            <a:chOff x="0" y="0"/>
            <a:chExt cx="1069556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069556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286735" cy="32168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3554662" y="1872077"/>
            <a:ext cx="2437479" cy="23222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628989" y="7328445"/>
            <a:ext cx="3937844" cy="230479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794835"/>
            <a:ext cx="14016483" cy="847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4"/>
              </a:lnSpc>
            </a:pPr>
            <a:r>
              <a:rPr lang="en-US" sz="6384">
                <a:solidFill>
                  <a:srgbClr val="FCBF01"/>
                </a:solidFill>
                <a:latin typeface="League Spartan"/>
              </a:rPr>
              <a:t>PROBLEM STATEMENT(CONTD.)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2068" y="3566426"/>
            <a:ext cx="11287647" cy="481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6"/>
              </a:lnSpc>
            </a:pPr>
            <a:r>
              <a:rPr lang="en-US" sz="3435">
                <a:solidFill>
                  <a:srgbClr val="FDFDFD"/>
                </a:solidFill>
                <a:latin typeface="Times Neue Roman Bold"/>
              </a:rPr>
              <a:t>Using  pyformlang:</a:t>
            </a:r>
          </a:p>
          <a:p>
            <a:pPr>
              <a:lnSpc>
                <a:spcPts val="5496"/>
              </a:lnSpc>
            </a:pPr>
          </a:p>
          <a:p>
            <a:pPr>
              <a:lnSpc>
                <a:spcPts val="5496"/>
              </a:lnSpc>
            </a:pPr>
            <a:r>
              <a:rPr lang="en-US" sz="3435">
                <a:solidFill>
                  <a:srgbClr val="FDFDFD"/>
                </a:solidFill>
                <a:latin typeface="Times Neue Roman Bold"/>
              </a:rPr>
              <a:t>Developing a UI tool using streamlit </a:t>
            </a:r>
          </a:p>
          <a:p>
            <a:pPr>
              <a:lnSpc>
                <a:spcPts val="5496"/>
              </a:lnSpc>
            </a:pPr>
            <a:r>
              <a:rPr lang="en-US" sz="3435">
                <a:solidFill>
                  <a:srgbClr val="FDFDFD"/>
                </a:solidFill>
                <a:latin typeface="Times Neue Roman Bold"/>
              </a:rPr>
              <a:t>to visualize the different automata namely Deterministic Finite Automata , Non-Deterministic Finite Automata and Regular Expression</a:t>
            </a:r>
          </a:p>
          <a:p>
            <a:pPr>
              <a:lnSpc>
                <a:spcPts val="5496"/>
              </a:lnSpc>
            </a:pPr>
            <a:r>
              <a:rPr lang="en-US" sz="3435">
                <a:solidFill>
                  <a:srgbClr val="FDFDFD"/>
                </a:solidFill>
                <a:latin typeface="Times Neue Roman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59131" y="-162453"/>
            <a:ext cx="1728869" cy="2767274"/>
            <a:chOff x="0" y="0"/>
            <a:chExt cx="630696" cy="100950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0696" cy="1009509"/>
            </a:xfrm>
            <a:custGeom>
              <a:avLst/>
              <a:gdLst/>
              <a:ahLst/>
              <a:cxnLst/>
              <a:rect r="r" b="b" t="t" l="l"/>
              <a:pathLst>
                <a:path h="1009509" w="630696">
                  <a:moveTo>
                    <a:pt x="0" y="0"/>
                  </a:moveTo>
                  <a:lnTo>
                    <a:pt x="630696" y="0"/>
                  </a:lnTo>
                  <a:lnTo>
                    <a:pt x="630696" y="1009509"/>
                  </a:lnTo>
                  <a:lnTo>
                    <a:pt x="0" y="1009509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-1062719" y="-1422191"/>
            <a:ext cx="4806532" cy="4806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89351" y="1894009"/>
            <a:ext cx="12947982" cy="78848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2877" y="4098186"/>
            <a:ext cx="4606474" cy="419607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908953" y="385445"/>
            <a:ext cx="15971216" cy="107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9"/>
              </a:lnSpc>
              <a:spcBef>
                <a:spcPct val="0"/>
              </a:spcBef>
            </a:pPr>
            <a:r>
              <a:rPr lang="en-US" sz="6349">
                <a:solidFill>
                  <a:srgbClr val="F1C024"/>
                </a:solidFill>
                <a:latin typeface="League Spartan"/>
              </a:rPr>
              <a:t>Implementation using jflap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3575" y="4404891"/>
            <a:ext cx="4214305" cy="333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199">
                <a:solidFill>
                  <a:srgbClr val="000000"/>
                </a:solidFill>
                <a:latin typeface="Times Neue Roman Bold"/>
              </a:rPr>
              <a:t>Snake and Ladders</a:t>
            </a:r>
          </a:p>
          <a:p>
            <a:pPr algn="ctr">
              <a:lnSpc>
                <a:spcPts val="6719"/>
              </a:lnSpc>
            </a:pPr>
            <a:r>
              <a:rPr lang="en-US" sz="4199">
                <a:solidFill>
                  <a:srgbClr val="000000"/>
                </a:solidFill>
                <a:latin typeface="Times Neue Roman Bold"/>
              </a:rPr>
              <a:t>Model using  jflap </a:t>
            </a:r>
          </a:p>
          <a:p>
            <a:pPr algn="ctr">
              <a:lnSpc>
                <a:spcPts val="6719"/>
              </a:lnSpc>
            </a:pPr>
            <a:r>
              <a:rPr lang="en-US" sz="4199">
                <a:solidFill>
                  <a:srgbClr val="000000"/>
                </a:solidFill>
                <a:latin typeface="Times Neue Roman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704742">
            <a:off x="-757332" y="5742324"/>
            <a:ext cx="4305786" cy="5939243"/>
            <a:chOff x="0" y="0"/>
            <a:chExt cx="2354580" cy="324782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3247821"/>
            </a:xfrm>
            <a:custGeom>
              <a:avLst/>
              <a:gdLst/>
              <a:ahLst/>
              <a:cxnLst/>
              <a:rect r="r" b="b" t="t" l="l"/>
              <a:pathLst>
                <a:path h="3247821" w="2353310">
                  <a:moveTo>
                    <a:pt x="784860" y="3180511"/>
                  </a:moveTo>
                  <a:cubicBezTo>
                    <a:pt x="905510" y="3221151"/>
                    <a:pt x="1042670" y="3247821"/>
                    <a:pt x="1177290" y="3247821"/>
                  </a:cubicBezTo>
                  <a:cubicBezTo>
                    <a:pt x="1311910" y="3247821"/>
                    <a:pt x="1441450" y="3224961"/>
                    <a:pt x="1560830" y="3184321"/>
                  </a:cubicBezTo>
                  <a:cubicBezTo>
                    <a:pt x="1563370" y="3183051"/>
                    <a:pt x="1565910" y="3183051"/>
                    <a:pt x="1568450" y="3181781"/>
                  </a:cubicBezTo>
                  <a:cubicBezTo>
                    <a:pt x="2016760" y="3019221"/>
                    <a:pt x="2346960" y="2589961"/>
                    <a:pt x="2353310" y="208714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085584"/>
                  </a:lnTo>
                  <a:cubicBezTo>
                    <a:pt x="6350" y="2592501"/>
                    <a:pt x="331470" y="3021761"/>
                    <a:pt x="784860" y="3180511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181690"/>
            <a:ext cx="266091" cy="106050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741012" y="688581"/>
            <a:ext cx="9093976" cy="9093976"/>
            <a:chOff x="0" y="0"/>
            <a:chExt cx="2787650" cy="27876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r="r" b="b" t="t" l="l"/>
              <a:pathLst>
                <a:path h="2787650" w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351" r="0" b="351"/>
          <a:stretch>
            <a:fillRect/>
          </a:stretch>
        </p:blipFill>
        <p:spPr>
          <a:xfrm flipH="false" flipV="false" rot="0">
            <a:off x="3416978" y="2098426"/>
            <a:ext cx="11454044" cy="731216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-668015" y="208030"/>
            <a:ext cx="9812015" cy="189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9"/>
              </a:lnSpc>
            </a:pPr>
            <a:r>
              <a:rPr lang="en-US" sz="5299">
                <a:solidFill>
                  <a:srgbClr val="FFFFFF"/>
                </a:solidFill>
                <a:latin typeface="Times Neue Roman Bold"/>
              </a:rPr>
              <a:t>Flowchart for the game :</a:t>
            </a:r>
          </a:p>
          <a:p>
            <a:pPr algn="ctr">
              <a:lnSpc>
                <a:spcPts val="6719"/>
              </a:lnSpc>
            </a:pPr>
            <a:r>
              <a:rPr lang="en-US" sz="4199">
                <a:solidFill>
                  <a:srgbClr val="FFFFFF"/>
                </a:solidFill>
                <a:latin typeface="Times Neue Roman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76223" y="1728978"/>
            <a:ext cx="17535554" cy="855802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76223" y="419322"/>
            <a:ext cx="11079079" cy="109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49"/>
              </a:lnSpc>
              <a:spcBef>
                <a:spcPct val="0"/>
              </a:spcBef>
            </a:pPr>
            <a:r>
              <a:rPr lang="en-US" sz="6392">
                <a:solidFill>
                  <a:srgbClr val="F1C024"/>
                </a:solidFill>
                <a:latin typeface="League Spartan"/>
              </a:rPr>
              <a:t>GUI for FA Playground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76223" y="419322"/>
            <a:ext cx="11079079" cy="109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49"/>
              </a:lnSpc>
              <a:spcBef>
                <a:spcPct val="0"/>
              </a:spcBef>
            </a:pPr>
            <a:r>
              <a:rPr lang="en-US" sz="6392">
                <a:solidFill>
                  <a:srgbClr val="F1C024"/>
                </a:solidFill>
                <a:latin typeface="League Spartan"/>
              </a:rPr>
              <a:t>GUI for FA Playground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994" r="0" b="2867"/>
          <a:stretch>
            <a:fillRect/>
          </a:stretch>
        </p:blipFill>
        <p:spPr>
          <a:xfrm flipH="false" flipV="false" rot="0">
            <a:off x="0" y="1959592"/>
            <a:ext cx="18288000" cy="77686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9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5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4055" y="-1224316"/>
            <a:ext cx="6367816" cy="63678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119662" y="-787690"/>
            <a:ext cx="2032757" cy="19260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1765486"/>
            <a:ext cx="18505500" cy="817684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76223" y="419322"/>
            <a:ext cx="11079079" cy="109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49"/>
              </a:lnSpc>
              <a:spcBef>
                <a:spcPct val="0"/>
              </a:spcBef>
            </a:pPr>
            <a:r>
              <a:rPr lang="en-US" sz="6392">
                <a:solidFill>
                  <a:srgbClr val="F1C024"/>
                </a:solidFill>
                <a:latin typeface="League Spartan"/>
              </a:rPr>
              <a:t>GUI for FA Playground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DAFWECtbIvo</dc:identifier>
  <dcterms:modified xsi:type="dcterms:W3CDTF">2011-08-01T06:04:30Z</dcterms:modified>
  <cp:revision>1</cp:revision>
  <dc:title>FLA ppt</dc:title>
</cp:coreProperties>
</file>